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81" r:id="rId4"/>
    <p:sldId id="280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83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2" r:id="rId23"/>
    <p:sldId id="284" r:id="rId24"/>
    <p:sldId id="285" r:id="rId25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Nunito" pitchFamily="2" charset="-18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2DB1F3-1958-49A6-B6FD-1790DFB1A62D}">
  <a:tblStyle styleId="{7C2DB1F3-1958-49A6-B6FD-1790DFB1A6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fe36cd9cc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3fe36cd9cc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9CAA7E7D-E237-B4B2-E5C7-0878B883B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fe36cd9cc_4_0:notes">
            <a:extLst>
              <a:ext uri="{FF2B5EF4-FFF2-40B4-BE49-F238E27FC236}">
                <a16:creationId xmlns:a16="http://schemas.microsoft.com/office/drawing/2014/main" id="{61B0A0DB-5F80-01ED-4A53-B1FDDDE9AA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3fe36cd9cc_4_0:notes">
            <a:extLst>
              <a:ext uri="{FF2B5EF4-FFF2-40B4-BE49-F238E27FC236}">
                <a16:creationId xmlns:a16="http://schemas.microsoft.com/office/drawing/2014/main" id="{C78728E4-8852-AD52-CBC6-9775E4EDA1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756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fe36cd9cc_4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3fe36cd9cc_4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fe36cd9cc_4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3fe36cd9cc_4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C9FBDADA-8C47-C6A5-8532-E3FA61852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fe36cd9cc_4_24:notes">
            <a:extLst>
              <a:ext uri="{FF2B5EF4-FFF2-40B4-BE49-F238E27FC236}">
                <a16:creationId xmlns:a16="http://schemas.microsoft.com/office/drawing/2014/main" id="{4B7FF026-8AEC-6E58-CE0C-78F40A5255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3fe36cd9cc_4_24:notes">
            <a:extLst>
              <a:ext uri="{FF2B5EF4-FFF2-40B4-BE49-F238E27FC236}">
                <a16:creationId xmlns:a16="http://schemas.microsoft.com/office/drawing/2014/main" id="{1637F0B6-BE18-B8BE-1FB6-F4A5764C77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0575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311700" y="810800"/>
            <a:ext cx="84438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dirty="0"/>
              <a:t>Projekt aplikacji do rozpoczęcia inwestowania na giełdzie</a:t>
            </a:r>
            <a:br>
              <a:rPr lang="pl" dirty="0"/>
            </a:br>
            <a:r>
              <a:rPr lang="pl" dirty="0"/>
              <a:t>Prezentacja nr 1</a:t>
            </a:r>
            <a:endParaRPr dirty="0"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311700" y="3133550"/>
            <a:ext cx="8520600" cy="14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Kamila Białoskórska</a:t>
            </a:r>
            <a:br>
              <a:rPr lang="pl"/>
            </a:br>
            <a:r>
              <a:rPr lang="pl"/>
              <a:t>Adam Bień</a:t>
            </a:r>
            <a:br>
              <a:rPr lang="pl"/>
            </a:br>
            <a:r>
              <a:rPr lang="pl"/>
              <a:t>Patryk Słomian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63EE4C1-AC59-75C0-AE52-FB9C5FA21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023" y="224913"/>
            <a:ext cx="7505700" cy="954600"/>
          </a:xfrm>
        </p:spPr>
        <p:txBody>
          <a:bodyPr/>
          <a:lstStyle/>
          <a:p>
            <a:r>
              <a:rPr lang="pl-PL" dirty="0"/>
              <a:t>Layout - podstrona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F4C090D-256B-7CFB-98AF-9252C3487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5EC4B784-BD38-5894-70AC-5F00F0945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557" y="897829"/>
            <a:ext cx="6811072" cy="3829359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23DE6D3B-A3C5-55C7-B170-DBCF9D20B4E3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7574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EA44B51-F56F-5F35-AA0B-162BC0133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728C9C4-1358-3858-A3F5-197D4988FF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4427F3A1-09DE-6672-DC69-D42EBC144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2A7D26EA-8BF5-D4D9-6D8B-9D89D0D81162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  <p:sp>
        <p:nvSpPr>
          <p:cNvPr id="6" name="Schemat blokowy: dane 5">
            <a:extLst>
              <a:ext uri="{FF2B5EF4-FFF2-40B4-BE49-F238E27FC236}">
                <a16:creationId xmlns:a16="http://schemas.microsoft.com/office/drawing/2014/main" id="{A6816AFF-62ED-9A24-0406-0A3A630A7062}"/>
              </a:ext>
            </a:extLst>
          </p:cNvPr>
          <p:cNvSpPr/>
          <p:nvPr/>
        </p:nvSpPr>
        <p:spPr>
          <a:xfrm>
            <a:off x="7743305" y="142080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Adam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9266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C6F1E8D-967E-9B41-392B-DD809615F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16FCAA6-8FCB-7279-894D-16174CA65C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75A23E89-3A2A-780C-68BB-EA5CFD776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A5609C2B-9569-A910-5D39-4366847E462C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571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>
          <a:extLst>
            <a:ext uri="{FF2B5EF4-FFF2-40B4-BE49-F238E27FC236}">
              <a16:creationId xmlns:a16="http://schemas.microsoft.com/office/drawing/2014/main" id="{CD037D2C-6EE3-DD53-6E68-17D6BF497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>
            <a:extLst>
              <a:ext uri="{FF2B5EF4-FFF2-40B4-BE49-F238E27FC236}">
                <a16:creationId xmlns:a16="http://schemas.microsoft.com/office/drawing/2014/main" id="{76E9F5B9-C352-A6B4-00A5-45DD03F5C9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6850" y="356650"/>
            <a:ext cx="83655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-PL" dirty="0"/>
              <a:t>Layout fiszek</a:t>
            </a:r>
            <a:endParaRPr dirty="0"/>
          </a:p>
        </p:txBody>
      </p:sp>
      <p:sp>
        <p:nvSpPr>
          <p:cNvPr id="164" name="Google Shape;164;p19">
            <a:extLst>
              <a:ext uri="{FF2B5EF4-FFF2-40B4-BE49-F238E27FC236}">
                <a16:creationId xmlns:a16="http://schemas.microsoft.com/office/drawing/2014/main" id="{C668E946-C428-C77A-DBB9-7C4C542F49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2501175"/>
            <a:ext cx="8520600" cy="20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1D2125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rgbClr val="1D2125"/>
              </a:solidFill>
            </a:endParaRPr>
          </a:p>
        </p:txBody>
      </p:sp>
      <p:pic>
        <p:nvPicPr>
          <p:cNvPr id="165" name="Google Shape;165;p19" descr="hatsune miku is dancing with her arms outstretched and a microphone in her hand . (Dostarczone przez Tenor)">
            <a:extLst>
              <a:ext uri="{FF2B5EF4-FFF2-40B4-BE49-F238E27FC236}">
                <a16:creationId xmlns:a16="http://schemas.microsoft.com/office/drawing/2014/main" id="{50927CFF-11AA-B549-146E-52239AB2A7B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2300" y="216075"/>
            <a:ext cx="107825" cy="14056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chemat blokowy: dane 1">
            <a:extLst>
              <a:ext uri="{FF2B5EF4-FFF2-40B4-BE49-F238E27FC236}">
                <a16:creationId xmlns:a16="http://schemas.microsoft.com/office/drawing/2014/main" id="{825775A3-7250-F930-DD24-293647397CE8}"/>
              </a:ext>
            </a:extLst>
          </p:cNvPr>
          <p:cNvSpPr/>
          <p:nvPr/>
        </p:nvSpPr>
        <p:spPr>
          <a:xfrm>
            <a:off x="221523" y="4389155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B3444BCE-DAB3-CA12-C165-D82AD67567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6265" y="1130968"/>
            <a:ext cx="6195664" cy="343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341C4-474E-A29C-0B1C-E389D3769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7056453-BE7E-1E21-635B-0BE5BD67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CE6D4A28-70ED-3453-F9B6-BF0410A39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require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config.php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url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"https://notowania.pb.pl/commodities/";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$dom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DOMDocument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@$dom-&gt;loadHTMLFile($url);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DOMXPath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($dom);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commodityXpaths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[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'złoto' =&gt;  /*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jedn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*/ '//*[@id="quotes-commodities-quotes-table-box"]/div/div/div[2]/div/table/tbody/tr[14]/td[2]',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'pszenica' =&gt; /*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jedn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*/ '//*[@id="quotes-commodities-quotes-table-box"]/div/div/div[2]/div/table/tbody/tr[32]/td[2]',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'aluminium' =&gt;  /*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jedn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*/ '//*[@id="quotes-commodities-quotes-table-box"]/div/div/div[2]/div/table/tbody/tr[1]/td[2]',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'kakao'     =&gt; /*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jedn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*/ '//*[@id="quotes-commodities-quotes-table-box"]/div/div/div[2]/div/table/tbody/tr[5]/td[2]',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'cukier'    =&gt; '//*[@id="quotes-commodities-quotes-table-box"]/div/div/div[2]/div/table/tbody/tr[31]/td[2]',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'pallad'    =&gt; '//*[@id="quotes-commodities-quotes-table-box"]/div/div/div[2]/div/table/tbody/tr[20]/td[2]'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2359773E-2337-C7A3-6739-698E414386B7}"/>
              </a:ext>
            </a:extLst>
          </p:cNvPr>
          <p:cNvSpPr txBox="1"/>
          <p:nvPr/>
        </p:nvSpPr>
        <p:spPr>
          <a:xfrm>
            <a:off x="388620" y="1882140"/>
            <a:ext cx="1668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Kopiowanie ceny kursu 1/2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7827B46C-2D89-1392-84CE-1BE15543384E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 </a:t>
            </a:r>
          </a:p>
        </p:txBody>
      </p:sp>
    </p:spTree>
    <p:extLst>
      <p:ext uri="{BB962C8B-B14F-4D97-AF65-F5344CB8AC3E}">
        <p14:creationId xmlns:p14="http://schemas.microsoft.com/office/powerpoint/2010/main" val="1402527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294FF-6EE7-7BF1-99BE-174A349A9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7DCA6E5-8A7E-F7BF-2089-4358F694D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6DC5B2E-526E-E20A-8821-4EB320D29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("INSERT INTO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historyczne_ceny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(surowiec, jednostka, cena,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VALUES (:surowiec, :jednostka, :cena,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)");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foreach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commodityXpaths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as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{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query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$jednostka =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length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&gt; 0) ?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trim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item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(0)-&gt;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nodeValue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: 'Brak danych.';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xPathRate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rateXpaths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[$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rateElements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query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xPathRate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$cena =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rateElements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length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&gt; 0) ?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floatval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str_replace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(',', '.',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preg_replace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('/[^\d.,]/', '',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rateElements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item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(0)-&gt;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nodeValue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))) 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null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('Y-m-d H:i:s');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($cena !==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null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':surowiec' =&gt;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ucfirst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commodity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':jednostka' =&gt; $jednostka,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':cena' =&gt; $cena,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?&gt;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B5E54403-B5F9-B0C2-6BF5-5AAAB6AD9FEE}"/>
              </a:ext>
            </a:extLst>
          </p:cNvPr>
          <p:cNvSpPr txBox="1"/>
          <p:nvPr/>
        </p:nvSpPr>
        <p:spPr>
          <a:xfrm>
            <a:off x="388620" y="1882140"/>
            <a:ext cx="1668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Kopiowanie ceny kursu</a:t>
            </a:r>
          </a:p>
          <a:p>
            <a:r>
              <a:rPr lang="pl-PL" sz="2000" dirty="0">
                <a:solidFill>
                  <a:srgbClr val="C00000"/>
                </a:solidFill>
              </a:rPr>
              <a:t>2/2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50F9589F-59FE-85F4-7AA8-4186D78F3F8B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</a:p>
        </p:txBody>
      </p:sp>
    </p:spTree>
    <p:extLst>
      <p:ext uri="{BB962C8B-B14F-4D97-AF65-F5344CB8AC3E}">
        <p14:creationId xmlns:p14="http://schemas.microsoft.com/office/powerpoint/2010/main" val="2676233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23BD3-2A59-DE99-F9AB-86E8EED99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6598111-061B-8945-9270-5E4521B3D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407FE63-B166-2740-099C-A716B6AB0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$host =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localhost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db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=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stock_exchange_rate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root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$pass = '';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charset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'utf8mb4';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dsn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"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mysql:host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host;dbname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db;charset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charset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";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options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[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PDO::ATTR_ERRMODE            =&gt; PDO::ERRMODE_EXCEPTION,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PDO::ATTR_DEFAULT_FETCH_MODE =&gt; PDO::FETCH_ASSOC,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PDO::ATTR_EMULATE_PREPARES   =&gt;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false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PDO($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dsn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$pass,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options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catch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(\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PDOException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$e)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throw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\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PDOException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($e-&gt;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getMessage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(),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)$e-&gt;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getCode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?&gt;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472EEA5D-5F65-6D6C-1952-F50D99A2B004}"/>
              </a:ext>
            </a:extLst>
          </p:cNvPr>
          <p:cNvSpPr txBox="1"/>
          <p:nvPr/>
        </p:nvSpPr>
        <p:spPr>
          <a:xfrm>
            <a:off x="388620" y="1882140"/>
            <a:ext cx="1668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C00000"/>
                </a:solidFill>
              </a:rPr>
              <a:t>Config</a:t>
            </a:r>
            <a:endParaRPr lang="pl-PL" sz="2000" dirty="0">
              <a:solidFill>
                <a:srgbClr val="C00000"/>
              </a:solidFill>
            </a:endParaRP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392401B2-774E-F7B2-FF0F-3A45E090D9AA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30375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01B79-3057-2809-8A5D-5DBDEFC22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BDCC768-9D8D-83CF-AAE7-D4D4B8025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AEE54C1-1670-55C4-F757-92A675186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session_start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require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config_users.php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($_SERVER['REQUEST_METHOD'] == 'POST')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trim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('SELECT * FROM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WHERE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fetch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(PDO::FETCH_ASSOC);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&amp;&amp;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password_verify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$_SESSION['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loggedin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$_SESSION['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}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else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index.php?login_error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invalid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catch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PDOException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$e)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index.php?login_error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server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else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index.php?login_error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invalid_request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}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?&gt;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F3137966-2F40-E688-BE19-6A801F924038}"/>
              </a:ext>
            </a:extLst>
          </p:cNvPr>
          <p:cNvSpPr txBox="1"/>
          <p:nvPr/>
        </p:nvSpPr>
        <p:spPr>
          <a:xfrm>
            <a:off x="388620" y="1882140"/>
            <a:ext cx="1668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Logowanie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0C8C30A4-4AEF-143C-F05C-E1E593670519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43105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8BE0C-3555-C9C9-6F57-67CBFB7BC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A42202C-6BC6-0E9F-21A7-4F565274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D7FB7A6-B749-1B03-BA3D-53988320B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session_start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require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config_users.php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isset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'], $_POST['email'], 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'], 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password_confirm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trim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$email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trim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($_POST['email']);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passwordConfirm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=($_POST['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password_confirm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empty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||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empty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($email) ||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empty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empty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(!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filter_var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($email, FILTER_VALIDATE_EMAIL))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invalid_email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(!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preg_match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('/^[A-Za-z0-9!@#$%^&amp;* \s]{12,128}$/u',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weak_password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!==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passwordConfirm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password_mismatch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08937CF5-4C26-8871-3CAA-C674E1204D94}"/>
              </a:ext>
            </a:extLst>
          </p:cNvPr>
          <p:cNvSpPr txBox="1"/>
          <p:nvPr/>
        </p:nvSpPr>
        <p:spPr>
          <a:xfrm>
            <a:off x="388620" y="1882140"/>
            <a:ext cx="1668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Rejestracja</a:t>
            </a:r>
          </a:p>
          <a:p>
            <a:r>
              <a:rPr lang="pl-PL" sz="2000" dirty="0">
                <a:solidFill>
                  <a:srgbClr val="C00000"/>
                </a:solidFill>
              </a:rPr>
              <a:t>1/2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F7B90E66-D511-E69B-9D52-50FB67DABD67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2758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003D8-F949-F37F-2795-2573A0A88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40E52BA-82F1-519F-DD11-F201E6C31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C1995D3-2179-E376-4640-90B66ADF0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// Sprawdzenie czy istnieje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('SELECT * FROM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WHERE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OR email = :email');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'email' =&gt; $email]);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fetch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if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{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index.php?register_error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user_or_email_exists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exit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}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//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Hashowanie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hashedPassword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password_hash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PASSWORD_DEFAULT);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('INSERT INTO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email,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VALUES (: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 :email,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)');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'email' =&gt; $email,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password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hashedPassword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]);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echo "Rejestracja zakończona sukcesem!";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$_SESSION['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loggedin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=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$_SESSION['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username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header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Location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index.php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B4BA912-371C-D6E0-60DC-EFA2E1516B80}"/>
              </a:ext>
            </a:extLst>
          </p:cNvPr>
          <p:cNvSpPr txBox="1"/>
          <p:nvPr/>
        </p:nvSpPr>
        <p:spPr>
          <a:xfrm>
            <a:off x="388620" y="1882140"/>
            <a:ext cx="1668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Rejestracja 2/2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D64E26CB-80CF-2CFA-84A8-25E86010072A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07201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222491" y="175836"/>
            <a:ext cx="4446154" cy="7980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l-PL" sz="3200" dirty="0"/>
              <a:t>Nie wykonane zadania:</a:t>
            </a:r>
            <a:endParaRPr sz="600" dirty="0">
              <a:solidFill>
                <a:srgbClr val="1D2125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89376F15-CDD7-6B9E-33AC-D1F6069DD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6060444"/>
              </p:ext>
            </p:extLst>
          </p:nvPr>
        </p:nvGraphicFramePr>
        <p:xfrm>
          <a:off x="2637623" y="1297737"/>
          <a:ext cx="3868754" cy="3149384"/>
        </p:xfrm>
        <a:graphic>
          <a:graphicData uri="http://schemas.openxmlformats.org/drawingml/2006/table">
            <a:tbl>
              <a:tblPr>
                <a:noFill/>
                <a:tableStyleId>{7C2DB1F3-1958-49A6-B6FD-1790DFB1A62D}</a:tableStyleId>
              </a:tblPr>
              <a:tblGrid>
                <a:gridCol w="1934377">
                  <a:extLst>
                    <a:ext uri="{9D8B030D-6E8A-4147-A177-3AD203B41FA5}">
                      <a16:colId xmlns:a16="http://schemas.microsoft.com/office/drawing/2014/main" val="810728737"/>
                    </a:ext>
                  </a:extLst>
                </a:gridCol>
                <a:gridCol w="1934377">
                  <a:extLst>
                    <a:ext uri="{9D8B030D-6E8A-4147-A177-3AD203B41FA5}">
                      <a16:colId xmlns:a16="http://schemas.microsoft.com/office/drawing/2014/main" val="2090880053"/>
                    </a:ext>
                  </a:extLst>
                </a:gridCol>
              </a:tblGrid>
              <a:tr h="6713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dirty="0"/>
                        <a:t>Zadanie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dirty="0"/>
                        <a:t>Stan pracy</a:t>
                      </a:r>
                      <a:endParaRPr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4156235881"/>
                  </a:ext>
                </a:extLst>
              </a:tr>
              <a:tr h="41962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Analiza kursów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❌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3382179837"/>
                  </a:ext>
                </a:extLst>
              </a:tr>
              <a:tr h="41962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 err="1"/>
                        <a:t>Chatbot</a:t>
                      </a:r>
                      <a:r>
                        <a:rPr lang="pl-PL" dirty="0"/>
                        <a:t> AI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❌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067208487"/>
                  </a:ext>
                </a:extLst>
              </a:tr>
              <a:tr h="5947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dirty="0"/>
                        <a:t>Integracja </a:t>
                      </a:r>
                      <a:r>
                        <a:rPr lang="pl-PL" dirty="0" err="1"/>
                        <a:t>Pythona</a:t>
                      </a:r>
                      <a:r>
                        <a:rPr lang="pl-PL" dirty="0"/>
                        <a:t> z aplikacją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❌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133953087"/>
                  </a:ext>
                </a:extLst>
              </a:tr>
              <a:tr h="41962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Stylizacja strony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dirty="0"/>
                        <a:t>❌</a:t>
                      </a:r>
                      <a:endParaRPr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818380211"/>
                  </a:ext>
                </a:extLst>
              </a:tr>
              <a:tr h="59473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Utworzenie baz danych kursów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dirty="0"/>
                        <a:t>❌</a:t>
                      </a:r>
                      <a:endParaRPr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85195654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893E5-8F81-1ADB-4F05-9A029DAA3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64881F-3342-3656-4767-ACCACDDB6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C6D68D10-2317-6A90-C794-393174D63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&lt;?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php</a:t>
            </a: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ini_set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display_errors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', 1);</a:t>
            </a: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ini_set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display_startup_errors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', 1);</a:t>
            </a: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error_reporting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(E_ALL);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require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config.php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$materials = ['złoto', 'pszenica', 'aluminium', 'kakao', 'cukier', 'pallad'];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$_GET['surowiec'] ?? 'złoto';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dateFrom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$_GET['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data_od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??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('Y-m-d',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strtotime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('-1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'));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dateTo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$_GET['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'] ??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('Y-m-d');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prepare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("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SELECT surowiec, jednostka, cena,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FROM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historyczne_ceny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WHERE surowiec = :surowiec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AND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BETWEEN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data_od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AND 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ORDER BY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data_pobrana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ASC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");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execute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([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':surowiec' =&gt; 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ucfirst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data_od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dateFrom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. ' 00:00:00',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':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data_do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' =&gt;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dateTo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. ' 23:59:59'</a:t>
            </a: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]);</a:t>
            </a:r>
          </a:p>
          <a:p>
            <a:pPr marL="146050" indent="0">
              <a:buNone/>
            </a:pPr>
            <a:endParaRPr lang="pl-PL" sz="8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$data = $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stmt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-&gt;</a:t>
            </a:r>
            <a:r>
              <a:rPr lang="pl-PL" sz="8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fetchAll</a:t>
            </a:r>
            <a:r>
              <a:rPr lang="pl-PL" sz="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();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BE03394D-BA7E-2C8D-970B-E19EDAE76735}"/>
              </a:ext>
            </a:extLst>
          </p:cNvPr>
          <p:cNvSpPr txBox="1"/>
          <p:nvPr/>
        </p:nvSpPr>
        <p:spPr>
          <a:xfrm>
            <a:off x="388620" y="1882140"/>
            <a:ext cx="1668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Tworzenie wykresu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A9059698-A85E-55E5-FDBD-3B8F09CEC68B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8770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6904B7-B19B-802C-D182-FCFC17EB3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F18A2C-C2F7-E1B7-CAF4-8F43DB16C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/>
          <a:lstStyle/>
          <a:p>
            <a:r>
              <a:rPr lang="pl-PL" dirty="0"/>
              <a:t>Skrypty: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92FBFA1-CDAD-6C1A-2250-C8E19B7AF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081" y="275063"/>
            <a:ext cx="6598920" cy="4563637"/>
          </a:xfrm>
          <a:solidFill>
            <a:schemeClr val="tx2">
              <a:lumMod val="10000"/>
            </a:schemeClr>
          </a:solidFill>
        </p:spPr>
        <p:txBody>
          <a:bodyPr>
            <a:noAutofit/>
          </a:bodyPr>
          <a:lstStyle/>
          <a:p>
            <a:pPr marL="146050" indent="0">
              <a:buNone/>
            </a:pPr>
            <a:endParaRPr lang="pl-PL" sz="700" dirty="0">
              <a:solidFill>
                <a:schemeClr val="tx1"/>
              </a:solidFill>
              <a:latin typeface="Consolas" panose="020B0609020204030204" pitchFamily="49" charset="0"/>
              <a:cs typeface="Courier New" panose="02070309020205020404" pitchFamily="49" charset="0"/>
              <a:sym typeface="Arial"/>
            </a:endParaRP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echo '&lt;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canvas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id="chart_'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'"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width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="1000"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height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="500"&gt;&lt;/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canvas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&gt;';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echo '&lt;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script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src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="https://cdn.jsdelivr.net/npm/chart.js"&gt;&lt;/script&gt;';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echo '&lt;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script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&gt;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const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ctx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_'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 =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document.getElementById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("chart_'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'").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getContext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("2d");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new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Chart(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ctx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_'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chosenMaterial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',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type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line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",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data: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labels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json_encode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labels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datasets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[{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label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"Cena ('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($jednostka) . ')",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data: 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json_encode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prices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) . ',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borderColor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rgba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(75, 192, 192, 1)",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backgroundColor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rgba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(75, 192, 192, 0.2)",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fill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tension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0.1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}]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},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options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scales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x: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display: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title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    display: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text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"Data i Godzina"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}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},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y: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display: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title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{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    display: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true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,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   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text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: "Cena (' . </a:t>
            </a:r>
            <a:r>
              <a:rPr lang="pl-PL" sz="700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htmlspecialchars</a:t>
            </a: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($jednostka) . ')"</a:t>
            </a:r>
          </a:p>
          <a:p>
            <a:pPr marL="146050" indent="0">
              <a:buNone/>
            </a:pPr>
            <a:r>
              <a:rPr lang="pl-PL" sz="7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  <a:sym typeface="Arial"/>
              </a:rPr>
              <a:t>                        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157CB2A2-145A-386B-F97D-DD6CDECDB134}"/>
              </a:ext>
            </a:extLst>
          </p:cNvPr>
          <p:cNvSpPr txBox="1"/>
          <p:nvPr/>
        </p:nvSpPr>
        <p:spPr>
          <a:xfrm>
            <a:off x="388620" y="1882140"/>
            <a:ext cx="1668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C00000"/>
                </a:solidFill>
              </a:rPr>
              <a:t>Tworzenie wykresu</a:t>
            </a:r>
          </a:p>
        </p:txBody>
      </p:sp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F6195104-BE09-9E96-69AC-95B47F918EFD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1122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A9CBFED-CC22-8603-754F-B030300C4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Chatbot</a:t>
            </a:r>
            <a:r>
              <a:rPr lang="pl-PL" dirty="0"/>
              <a:t> &amp; Integracja </a:t>
            </a:r>
            <a:r>
              <a:rPr lang="pl-PL" dirty="0" err="1"/>
              <a:t>Pythona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4ABB2FF2-A838-77EF-81E3-5E8246CC02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l-PL" sz="1800" dirty="0"/>
              <a:t>Wykonanie tych zadań okazało się dużym wyzwaniem i zajęło sporo czasu, głównie ze względu na złożoność integracji oraz konieczność dokładnego zrozumienia działania poszczególnych komponentów.</a:t>
            </a:r>
          </a:p>
          <a:p>
            <a:r>
              <a:rPr lang="pl-PL" sz="1800" dirty="0"/>
              <a:t>Model: Bielik.ai</a:t>
            </a:r>
          </a:p>
          <a:p>
            <a:endParaRPr lang="pl-PL" sz="1800" dirty="0"/>
          </a:p>
          <a:p>
            <a:endParaRPr lang="pl-PL" sz="1800" dirty="0"/>
          </a:p>
        </p:txBody>
      </p:sp>
      <p:sp>
        <p:nvSpPr>
          <p:cNvPr id="6" name="Schemat blokowy: dane 5">
            <a:extLst>
              <a:ext uri="{FF2B5EF4-FFF2-40B4-BE49-F238E27FC236}">
                <a16:creationId xmlns:a16="http://schemas.microsoft.com/office/drawing/2014/main" id="{A5A23C8C-6A1C-854F-FD4F-1CFED22444FA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Adam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5096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5CAFE0-AB91-81EB-2678-13007A2B9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C245B9-3C44-43A6-F05E-9F09F6F50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6" y="275063"/>
            <a:ext cx="1760034" cy="954600"/>
          </a:xfrm>
        </p:spPr>
        <p:txBody>
          <a:bodyPr>
            <a:normAutofit fontScale="90000"/>
          </a:bodyPr>
          <a:lstStyle/>
          <a:p>
            <a:r>
              <a:rPr lang="pl-PL" dirty="0"/>
              <a:t>Stan tablicy </a:t>
            </a:r>
            <a:r>
              <a:rPr lang="pl-PL" dirty="0" err="1"/>
              <a:t>Trello</a:t>
            </a:r>
            <a:r>
              <a:rPr lang="pl-PL" dirty="0"/>
              <a:t>:</a:t>
            </a:r>
          </a:p>
        </p:txBody>
      </p:sp>
      <p:sp>
        <p:nvSpPr>
          <p:cNvPr id="9" name="Symbol zastępczy tekstu 8">
            <a:extLst>
              <a:ext uri="{FF2B5EF4-FFF2-40B4-BE49-F238E27FC236}">
                <a16:creationId xmlns:a16="http://schemas.microsoft.com/office/drawing/2014/main" id="{98A92D94-E9A9-DB7A-56EE-717C683FD2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7CD947FB-DCA2-7914-3419-218288381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911" y="550126"/>
            <a:ext cx="7110723" cy="388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9462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B1CA9-2B1F-8F00-8DC8-924E70749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B442424-95C2-E9C4-B2F4-ECAC1DAEE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65" y="275063"/>
            <a:ext cx="2081561" cy="1211766"/>
          </a:xfrm>
        </p:spPr>
        <p:txBody>
          <a:bodyPr>
            <a:normAutofit fontScale="90000"/>
          </a:bodyPr>
          <a:lstStyle/>
          <a:p>
            <a:r>
              <a:rPr lang="pl-PL" dirty="0"/>
              <a:t>Stan </a:t>
            </a:r>
            <a:r>
              <a:rPr lang="pl-PL" dirty="0" err="1"/>
              <a:t>commitów</a:t>
            </a:r>
            <a:r>
              <a:rPr lang="pl-PL" dirty="0"/>
              <a:t> </a:t>
            </a:r>
            <a:r>
              <a:rPr lang="pl-PL" dirty="0" err="1"/>
              <a:t>Fork</a:t>
            </a:r>
            <a:r>
              <a:rPr lang="pl-PL" dirty="0"/>
              <a:t>:</a:t>
            </a:r>
          </a:p>
        </p:txBody>
      </p:sp>
      <p:sp>
        <p:nvSpPr>
          <p:cNvPr id="9" name="Symbol zastępczy tekstu 8">
            <a:extLst>
              <a:ext uri="{FF2B5EF4-FFF2-40B4-BE49-F238E27FC236}">
                <a16:creationId xmlns:a16="http://schemas.microsoft.com/office/drawing/2014/main" id="{73A69C19-B9AA-5C74-7262-8691957B80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C501BCD5-542B-2ADC-454D-3A257159A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587" y="207816"/>
            <a:ext cx="4175373" cy="493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764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AE3D5752-7BC3-84A4-BFF5-76734A220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>
            <a:extLst>
              <a:ext uri="{FF2B5EF4-FFF2-40B4-BE49-F238E27FC236}">
                <a16:creationId xmlns:a16="http://schemas.microsoft.com/office/drawing/2014/main" id="{5587B93A-94BE-98E1-82D4-21E44A61AC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359" y="607016"/>
            <a:ext cx="2201041" cy="7980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l-PL" sz="3200" dirty="0"/>
              <a:t>Wykonane zadania:</a:t>
            </a:r>
            <a:endParaRPr sz="600" dirty="0">
              <a:solidFill>
                <a:srgbClr val="1D2125"/>
              </a:solidFill>
              <a:highlight>
                <a:srgbClr val="F8F9FA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graphicFrame>
        <p:nvGraphicFramePr>
          <p:cNvPr id="7" name="Tabela 6">
            <a:extLst>
              <a:ext uri="{FF2B5EF4-FFF2-40B4-BE49-F238E27FC236}">
                <a16:creationId xmlns:a16="http://schemas.microsoft.com/office/drawing/2014/main" id="{AD6BA188-C0B5-4321-20D3-AF73481393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2579383"/>
              </p:ext>
            </p:extLst>
          </p:nvPr>
        </p:nvGraphicFramePr>
        <p:xfrm>
          <a:off x="2519909" y="697271"/>
          <a:ext cx="4297472" cy="4215581"/>
        </p:xfrm>
        <a:graphic>
          <a:graphicData uri="http://schemas.openxmlformats.org/drawingml/2006/table">
            <a:tbl>
              <a:tblPr>
                <a:noFill/>
                <a:tableStyleId>{7C2DB1F3-1958-49A6-B6FD-1790DFB1A62D}</a:tableStyleId>
              </a:tblPr>
              <a:tblGrid>
                <a:gridCol w="2148736">
                  <a:extLst>
                    <a:ext uri="{9D8B030D-6E8A-4147-A177-3AD203B41FA5}">
                      <a16:colId xmlns:a16="http://schemas.microsoft.com/office/drawing/2014/main" val="3333409195"/>
                    </a:ext>
                  </a:extLst>
                </a:gridCol>
                <a:gridCol w="2148736">
                  <a:extLst>
                    <a:ext uri="{9D8B030D-6E8A-4147-A177-3AD203B41FA5}">
                      <a16:colId xmlns:a16="http://schemas.microsoft.com/office/drawing/2014/main" val="3602870157"/>
                    </a:ext>
                  </a:extLst>
                </a:gridCol>
              </a:tblGrid>
              <a:tr h="5763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Zadanie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Stan pracy</a:t>
                      </a:r>
                      <a:endParaRPr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592749774"/>
                  </a:ext>
                </a:extLst>
              </a:tr>
              <a:tr h="3817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Layout strony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639579656"/>
                  </a:ext>
                </a:extLst>
              </a:tr>
              <a:tr h="3817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Layout fiszek / logo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41739700"/>
                  </a:ext>
                </a:extLst>
              </a:tr>
              <a:tr h="58735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Skrypt kopiujący cenę kursu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443240282"/>
                  </a:ext>
                </a:extLst>
              </a:tr>
              <a:tr h="58735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Skrypt rejestracji oraz logowania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4115062609"/>
                  </a:ext>
                </a:extLst>
              </a:tr>
              <a:tr h="58735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dirty="0"/>
                        <a:t>Skrypt tworzenia wykresu</a:t>
                      </a:r>
                      <a:endParaRPr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" dirty="0"/>
                        <a:t>✅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550312909"/>
                  </a:ext>
                </a:extLst>
              </a:tr>
              <a:tr h="509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dirty="0"/>
                        <a:t>Powiadomienia i alerty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pl"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3263398363"/>
                  </a:ext>
                </a:extLst>
              </a:tr>
              <a:tr h="5090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dirty="0"/>
                        <a:t>Wyświetlanie</a:t>
                      </a:r>
                      <a:r>
                        <a:rPr lang="pl-PL" baseline="0" dirty="0"/>
                        <a:t> kursów</a:t>
                      </a:r>
                      <a:endParaRPr lang="pl-PL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pl"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446254578"/>
                  </a:ext>
                </a:extLst>
              </a:tr>
            </a:tbl>
          </a:graphicData>
        </a:graphic>
      </p:graphicFrame>
      <p:pic>
        <p:nvPicPr>
          <p:cNvPr id="9" name="Grafika 8">
            <a:extLst>
              <a:ext uri="{FF2B5EF4-FFF2-40B4-BE49-F238E27FC236}">
                <a16:creationId xmlns:a16="http://schemas.microsoft.com/office/drawing/2014/main" id="{292A5AFD-BEE5-609D-955B-C3D57CEC9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3252" y="4535874"/>
            <a:ext cx="214228" cy="244832"/>
          </a:xfrm>
          <a:prstGeom prst="rect">
            <a:avLst/>
          </a:prstGeom>
        </p:spPr>
      </p:pic>
      <p:pic>
        <p:nvPicPr>
          <p:cNvPr id="11" name="Grafika 10">
            <a:extLst>
              <a:ext uri="{FF2B5EF4-FFF2-40B4-BE49-F238E27FC236}">
                <a16:creationId xmlns:a16="http://schemas.microsoft.com/office/drawing/2014/main" id="{9BEFC7BE-A987-1DC8-57B6-E8114F5B5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3252" y="4014439"/>
            <a:ext cx="214228" cy="24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419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7A0FC7F-E1B8-720D-61A4-E0F7E3BF5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Słownik pojęć giełdowych 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E7B5FBF1-334F-C4AD-1EBB-44E49988DC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F64A42E3-F51D-7A5E-B350-D7B4F94CB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031" y="1672254"/>
            <a:ext cx="6145530" cy="3084942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4E4710E7-2EA0-FDCB-7158-C07E8064A7A8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1407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>
            <a:spLocks noGrp="1"/>
          </p:cNvSpPr>
          <p:nvPr>
            <p:ph type="title"/>
          </p:nvPr>
        </p:nvSpPr>
        <p:spPr>
          <a:xfrm>
            <a:off x="466850" y="356650"/>
            <a:ext cx="83655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-PL" dirty="0"/>
              <a:t>Layout strony – Główna strona</a:t>
            </a:r>
            <a:endParaRPr dirty="0"/>
          </a:p>
        </p:txBody>
      </p:sp>
      <p:sp>
        <p:nvSpPr>
          <p:cNvPr id="164" name="Google Shape;164;p19"/>
          <p:cNvSpPr txBox="1">
            <a:spLocks noGrp="1"/>
          </p:cNvSpPr>
          <p:nvPr>
            <p:ph type="body" idx="1"/>
          </p:nvPr>
        </p:nvSpPr>
        <p:spPr>
          <a:xfrm>
            <a:off x="311700" y="2501175"/>
            <a:ext cx="8520600" cy="20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1D2125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rgbClr val="1D2125"/>
              </a:solidFill>
            </a:endParaRPr>
          </a:p>
        </p:txBody>
      </p:sp>
      <p:pic>
        <p:nvPicPr>
          <p:cNvPr id="165" name="Google Shape;165;p19" descr="hatsune miku is dancing with her arms outstretched and a microphone in her hand . (Dostarczone przez Tenor)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2300" y="216075"/>
            <a:ext cx="107825" cy="140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0EE7FE2F-AE21-05BA-A265-0F206EC34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884" y="1199011"/>
            <a:ext cx="6610457" cy="3716567"/>
          </a:xfrm>
          <a:prstGeom prst="rect">
            <a:avLst/>
          </a:prstGeom>
        </p:spPr>
      </p:pic>
      <p:sp>
        <p:nvSpPr>
          <p:cNvPr id="2" name="Schemat blokowy: dane 1">
            <a:extLst>
              <a:ext uri="{FF2B5EF4-FFF2-40B4-BE49-F238E27FC236}">
                <a16:creationId xmlns:a16="http://schemas.microsoft.com/office/drawing/2014/main" id="{0FAA1A00-833B-4F02-3BE6-CC2C898C1CF3}"/>
              </a:ext>
            </a:extLst>
          </p:cNvPr>
          <p:cNvSpPr/>
          <p:nvPr/>
        </p:nvSpPr>
        <p:spPr>
          <a:xfrm>
            <a:off x="221523" y="4389155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>
            <a:spLocks noGrp="1"/>
          </p:cNvSpPr>
          <p:nvPr>
            <p:ph type="title"/>
          </p:nvPr>
        </p:nvSpPr>
        <p:spPr>
          <a:xfrm>
            <a:off x="819150" y="660625"/>
            <a:ext cx="7505700" cy="954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78" name="Google Shape;178;p21" descr="a cartoon character from bob 's burgers is squatting down and saying `` yes we do have off ! '' (Dostarczone przez Tenor)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7550" y="4819400"/>
            <a:ext cx="80375" cy="9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37A9BDC1-E203-1CBC-B586-738E1C3CA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2" name="Schemat blokowy: dane 1">
            <a:extLst>
              <a:ext uri="{FF2B5EF4-FFF2-40B4-BE49-F238E27FC236}">
                <a16:creationId xmlns:a16="http://schemas.microsoft.com/office/drawing/2014/main" id="{BA491C8F-95AC-8226-ED1E-F8F6780B7300}"/>
              </a:ext>
            </a:extLst>
          </p:cNvPr>
          <p:cNvSpPr/>
          <p:nvPr/>
        </p:nvSpPr>
        <p:spPr>
          <a:xfrm>
            <a:off x="221523" y="4389155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178F0E-D483-BCF4-EF7B-17AEC40E9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FC42492-2710-268C-36DB-EDE2969330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D9BE9D3D-3016-7696-9C18-2B9BBFD04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2D3FFD51-37AD-737F-D562-E284CEFCBDD0}"/>
              </a:ext>
            </a:extLst>
          </p:cNvPr>
          <p:cNvSpPr/>
          <p:nvPr/>
        </p:nvSpPr>
        <p:spPr>
          <a:xfrm>
            <a:off x="221523" y="4389155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0336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B387393-E8BD-5B59-9208-FA768F0D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22C7916-3798-7A4C-0C2A-FAF49D3D1B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B611489F-DB3D-C24B-7D1A-203D18CB6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2C0A9F05-55F4-BADF-2C38-A6ED251F0887}"/>
              </a:ext>
            </a:extLst>
          </p:cNvPr>
          <p:cNvSpPr/>
          <p:nvPr/>
        </p:nvSpPr>
        <p:spPr>
          <a:xfrm>
            <a:off x="179062" y="45279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Kamila</a:t>
            </a:r>
            <a:r>
              <a:rPr lang="pl-PL" dirty="0"/>
              <a:t> </a:t>
            </a:r>
          </a:p>
        </p:txBody>
      </p:sp>
      <p:sp>
        <p:nvSpPr>
          <p:cNvPr id="6" name="Schemat blokowy: dane 5">
            <a:extLst>
              <a:ext uri="{FF2B5EF4-FFF2-40B4-BE49-F238E27FC236}">
                <a16:creationId xmlns:a16="http://schemas.microsoft.com/office/drawing/2014/main" id="{128C3870-5BBE-868B-4B18-27D287E72496}"/>
              </a:ext>
            </a:extLst>
          </p:cNvPr>
          <p:cNvSpPr/>
          <p:nvPr/>
        </p:nvSpPr>
        <p:spPr>
          <a:xfrm>
            <a:off x="7774615" y="230001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Adam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9937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C1CD99D-B1E2-3609-69D8-F17DB2493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96AD65C-3BAB-BDEC-72F6-20969843F1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07384734-6787-B44C-5558-4079C5165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4" name="Schemat blokowy: dane 3">
            <a:extLst>
              <a:ext uri="{FF2B5EF4-FFF2-40B4-BE49-F238E27FC236}">
                <a16:creationId xmlns:a16="http://schemas.microsoft.com/office/drawing/2014/main" id="{6737B4A2-6A92-AF8A-4B87-481919D2ADFB}"/>
              </a:ext>
            </a:extLst>
          </p:cNvPr>
          <p:cNvSpPr/>
          <p:nvPr/>
        </p:nvSpPr>
        <p:spPr>
          <a:xfrm>
            <a:off x="67549" y="4615822"/>
            <a:ext cx="1280175" cy="526423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Patryk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1798079"/>
      </p:ext>
    </p:extLst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1900</Words>
  <Application>Microsoft Office PowerPoint</Application>
  <PresentationFormat>Pokaz na ekranie (16:9)</PresentationFormat>
  <Paragraphs>297</Paragraphs>
  <Slides>24</Slides>
  <Notes>6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24</vt:i4>
      </vt:variant>
    </vt:vector>
  </HeadingPairs>
  <TitlesOfParts>
    <vt:vector size="30" baseType="lpstr">
      <vt:lpstr>Arial</vt:lpstr>
      <vt:lpstr>Nunito</vt:lpstr>
      <vt:lpstr>Roboto</vt:lpstr>
      <vt:lpstr>Calibri</vt:lpstr>
      <vt:lpstr>Consolas</vt:lpstr>
      <vt:lpstr>Shift</vt:lpstr>
      <vt:lpstr>Projekt aplikacji do rozpoczęcia inwestowania na giełdzie Prezentacja nr 1</vt:lpstr>
      <vt:lpstr>Nie wykonane zadania: </vt:lpstr>
      <vt:lpstr>Wykonane zadania: </vt:lpstr>
      <vt:lpstr>Słownik pojęć giełdowych </vt:lpstr>
      <vt:lpstr>Layout strony – Główna strona</vt:lpstr>
      <vt:lpstr>Prezentacja programu PowerPoint</vt:lpstr>
      <vt:lpstr>Prezentacja programu PowerPoint</vt:lpstr>
      <vt:lpstr>Prezentacja programu PowerPoint</vt:lpstr>
      <vt:lpstr>Prezentacja programu PowerPoint</vt:lpstr>
      <vt:lpstr>Layout - podstrona</vt:lpstr>
      <vt:lpstr>Prezentacja programu PowerPoint</vt:lpstr>
      <vt:lpstr>Prezentacja programu PowerPoint</vt:lpstr>
      <vt:lpstr>Layout fiszek</vt:lpstr>
      <vt:lpstr>Skrypty:</vt:lpstr>
      <vt:lpstr>Skrypty:</vt:lpstr>
      <vt:lpstr>Skrypty:</vt:lpstr>
      <vt:lpstr>Skrypty:</vt:lpstr>
      <vt:lpstr>Skrypty:</vt:lpstr>
      <vt:lpstr>Skrypty:</vt:lpstr>
      <vt:lpstr>Skrypty:</vt:lpstr>
      <vt:lpstr>Skrypty:</vt:lpstr>
      <vt:lpstr>Chatbot &amp; Integracja Pythona</vt:lpstr>
      <vt:lpstr>Stan tablicy Trello:</vt:lpstr>
      <vt:lpstr>Stan commitów Fork: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Patryk Słomian</dc:creator>
  <cp:lastModifiedBy>Retr0</cp:lastModifiedBy>
  <cp:revision>7</cp:revision>
  <dcterms:modified xsi:type="dcterms:W3CDTF">2025-05-16T09:57:45Z</dcterms:modified>
</cp:coreProperties>
</file>